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353" r:id="rId4"/>
    <p:sldId id="272" r:id="rId5"/>
    <p:sldId id="273" r:id="rId6"/>
    <p:sldId id="275" r:id="rId7"/>
    <p:sldId id="282" r:id="rId8"/>
    <p:sldId id="277" r:id="rId9"/>
    <p:sldId id="276" r:id="rId10"/>
    <p:sldId id="289" r:id="rId11"/>
    <p:sldId id="274" r:id="rId12"/>
    <p:sldId id="290" r:id="rId13"/>
    <p:sldId id="291" r:id="rId14"/>
    <p:sldId id="293" r:id="rId15"/>
    <p:sldId id="294" r:id="rId16"/>
    <p:sldId id="349" r:id="rId17"/>
    <p:sldId id="350" r:id="rId18"/>
    <p:sldId id="295" r:id="rId19"/>
    <p:sldId id="352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10" r:id="rId32"/>
    <p:sldId id="311" r:id="rId33"/>
    <p:sldId id="312" r:id="rId34"/>
    <p:sldId id="313" r:id="rId35"/>
    <p:sldId id="340" r:id="rId36"/>
    <p:sldId id="339" r:id="rId37"/>
    <p:sldId id="314" r:id="rId38"/>
    <p:sldId id="331" r:id="rId39"/>
    <p:sldId id="332" r:id="rId40"/>
    <p:sldId id="346" r:id="rId41"/>
    <p:sldId id="315" r:id="rId42"/>
    <p:sldId id="326" r:id="rId43"/>
    <p:sldId id="333" r:id="rId44"/>
    <p:sldId id="328" r:id="rId45"/>
    <p:sldId id="325" r:id="rId46"/>
    <p:sldId id="341" r:id="rId47"/>
    <p:sldId id="347" r:id="rId48"/>
    <p:sldId id="348" r:id="rId49"/>
    <p:sldId id="318" r:id="rId50"/>
    <p:sldId id="319" r:id="rId51"/>
    <p:sldId id="320" r:id="rId52"/>
    <p:sldId id="321" r:id="rId53"/>
    <p:sldId id="322" r:id="rId54"/>
    <p:sldId id="336" r:id="rId55"/>
    <p:sldId id="259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2"/>
    <p:restoredTop sz="94698"/>
  </p:normalViewPr>
  <p:slideViewPr>
    <p:cSldViewPr snapToGrid="0" snapToObjects="1">
      <p:cViewPr varScale="1">
        <p:scale>
          <a:sx n="123" d="100"/>
          <a:sy n="123" d="100"/>
        </p:scale>
        <p:origin x="184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</a:t>
            </a:r>
            <a:r>
              <a:rPr lang="en-US" sz="3600" dirty="0"/>
              <a:t>8</a:t>
            </a:r>
            <a:r>
              <a:rPr lang="en-US" sz="3600" dirty="0" smtClean="0"/>
              <a:t>: </a:t>
            </a:r>
            <a:r>
              <a:rPr lang="en-US" sz="3600" dirty="0" smtClean="0"/>
              <a:t>DevOps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“We have to hire special DevOps people and build a DevOps team.”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smtClean="0"/>
              <a:t>“DevOps is just automation.”</a:t>
            </a:r>
          </a:p>
          <a:p>
            <a:pPr lvl="1"/>
            <a:r>
              <a:rPr lang="en-US" dirty="0" smtClean="0"/>
              <a:t>No, DevOps is mostly about culture and a focus on improving service delivery.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“Using infrastructure as code tools makes you a DevOps shop.”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another.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ops people regularly attend inception, showcase, and retrospective development meetings? </a:t>
            </a:r>
          </a:p>
          <a:p>
            <a:pPr lvl="1"/>
            <a:r>
              <a:rPr lang="en-US" dirty="0" smtClean="0"/>
              <a:t>And do developers go to ops standups?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DevOps culture is heavily influenced by </a:t>
            </a:r>
            <a:r>
              <a:rPr lang="en-US" b="1" dirty="0" smtClean="0"/>
              <a:t>Lean</a:t>
            </a:r>
            <a:r>
              <a:rPr lang="en-US" dirty="0" smtClean="0"/>
              <a:t> practices.</a:t>
            </a:r>
          </a:p>
          <a:p>
            <a:endParaRPr lang="en-US" dirty="0" smtClean="0"/>
          </a:p>
          <a:p>
            <a:r>
              <a:rPr lang="en-US" dirty="0" smtClean="0"/>
              <a:t>Lean is a wide-spread methodology in manufacturing.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</a:t>
            </a:r>
            <a:r>
              <a:rPr lang="en-US" dirty="0" smtClean="0"/>
              <a:t>links.</a:t>
            </a:r>
            <a:endParaRPr lang="en-US" dirty="0"/>
          </a:p>
          <a:p>
            <a:pPr lvl="2"/>
            <a:r>
              <a:rPr lang="en-US" dirty="0"/>
              <a:t>Improving strong links doesn’t strengthen the </a:t>
            </a:r>
            <a:r>
              <a:rPr lang="en-US" dirty="0" smtClean="0"/>
              <a:t>chain.</a:t>
            </a:r>
            <a:endParaRPr lang="en-US" dirty="0"/>
          </a:p>
          <a:p>
            <a:pPr lvl="2"/>
            <a:r>
              <a:rPr lang="en-US" dirty="0"/>
              <a:t>Improve the weakest link </a:t>
            </a:r>
            <a:r>
              <a:rPr lang="en-US" dirty="0" smtClean="0"/>
              <a:t>first.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</a:t>
            </a:r>
            <a:r>
              <a:rPr lang="en-US" u="sng" dirty="0" smtClean="0"/>
              <a:t>testing</a:t>
            </a:r>
            <a:r>
              <a:rPr lang="en-US" dirty="0" smtClean="0"/>
              <a:t>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happens when we push work through a complex system?</a:t>
            </a:r>
          </a:p>
          <a:p>
            <a:endParaRPr lang="en-US" dirty="0" smtClean="0"/>
          </a:p>
          <a:p>
            <a:r>
              <a:rPr lang="en-US" b="1" dirty="0" smtClean="0"/>
              <a:t>Traditional utilization thinking</a:t>
            </a:r>
            <a:r>
              <a:rPr lang="en-US" dirty="0" smtClean="0"/>
              <a:t>: focus on operating resources at peak capacity.</a:t>
            </a:r>
          </a:p>
          <a:p>
            <a:pPr lvl="1"/>
            <a:r>
              <a:rPr lang="en-US" dirty="0" smtClean="0"/>
              <a:t>Optimize locally rather than at the system level.</a:t>
            </a:r>
          </a:p>
          <a:p>
            <a:endParaRPr lang="en-US" dirty="0" smtClean="0"/>
          </a:p>
          <a:p>
            <a:r>
              <a:rPr lang="en-US" b="1" dirty="0" smtClean="0"/>
              <a:t>Throughput thinking</a:t>
            </a:r>
            <a:r>
              <a:rPr lang="en-US" dirty="0" smtClean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Software development is a </a:t>
            </a:r>
            <a:r>
              <a:rPr lang="en-US" b="1" dirty="0" smtClean="0"/>
              <a:t>stochastic system </a:t>
            </a:r>
            <a:r>
              <a:rPr lang="en-US" dirty="0" smtClean="0"/>
              <a:t>with queues (non-linear and non-deterministic).</a:t>
            </a:r>
          </a:p>
          <a:p>
            <a:pPr lvl="1"/>
            <a:r>
              <a:rPr lang="en-US" dirty="0" smtClean="0"/>
              <a:t>Behavior of this type of system defies our instincts.</a:t>
            </a:r>
          </a:p>
          <a:p>
            <a:pPr lvl="1"/>
            <a:r>
              <a:rPr lang="en-US" dirty="0" smtClean="0"/>
              <a:t>Large projects (batch sizes) increase cycle time.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Little’s Law</a:t>
            </a:r>
            <a:r>
              <a:rPr lang="en-US" dirty="0" smtClean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 smtClean="0"/>
              <a:t>Example: Small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Organization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</a:t>
            </a:r>
            <a:r>
              <a:rPr lang="en-US" dirty="0" smtClean="0"/>
              <a:t>design.</a:t>
            </a:r>
            <a:endParaRPr lang="en-US" dirty="0"/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smtClean="0"/>
              <a:t>etc.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support.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</a:t>
            </a:r>
            <a:r>
              <a:rPr lang="en-US" dirty="0" smtClean="0"/>
              <a:t>logs.</a:t>
            </a:r>
            <a:endParaRPr lang="en-US" dirty="0"/>
          </a:p>
          <a:p>
            <a:pPr lvl="1"/>
            <a:r>
              <a:rPr lang="en-US" dirty="0"/>
              <a:t>Full access to </a:t>
            </a:r>
            <a:r>
              <a:rPr lang="en-US" dirty="0" smtClean="0"/>
              <a:t>metrics.</a:t>
            </a:r>
            <a:endParaRPr lang="en-US" dirty="0"/>
          </a:p>
          <a:p>
            <a:pPr lvl="1"/>
            <a:r>
              <a:rPr lang="en-US" dirty="0"/>
              <a:t>Ability to remediate issues by pushing out corrective </a:t>
            </a:r>
            <a:r>
              <a:rPr lang="en-US" dirty="0" smtClean="0"/>
              <a:t>updates.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meetings.</a:t>
            </a:r>
          </a:p>
          <a:p>
            <a:pPr lvl="1"/>
            <a:r>
              <a:rPr lang="en-US" dirty="0" smtClean="0"/>
              <a:t>Scheduled no later than 48 hours after incidents.</a:t>
            </a:r>
          </a:p>
          <a:p>
            <a:pPr lvl="1"/>
            <a:r>
              <a:rPr lang="en-US" dirty="0" smtClean="0"/>
              <a:t>Focus on determining root cause, not assigning blame,</a:t>
            </a:r>
          </a:p>
          <a:p>
            <a:pPr lvl="1"/>
            <a:r>
              <a:rPr lang="en-US" dirty="0" smtClean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</a:t>
            </a:r>
            <a:r>
              <a:rPr lang="en-US" dirty="0" smtClean="0"/>
              <a:t>change.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often: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services.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Deployment strategy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for them to just disrupt the service and push out the changes.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collaborative</a:t>
            </a:r>
            <a:r>
              <a:rPr lang="en-US" sz="2800" dirty="0" smtClean="0"/>
              <a:t> effort to improve the </a:t>
            </a:r>
            <a:r>
              <a:rPr lang="en-US" sz="2800" b="1" dirty="0" smtClean="0"/>
              <a:t>quality</a:t>
            </a:r>
            <a:r>
              <a:rPr lang="en-US" sz="2800" dirty="0" smtClean="0"/>
              <a:t> and </a:t>
            </a:r>
            <a:r>
              <a:rPr lang="en-US" sz="2800" b="1" dirty="0" smtClean="0"/>
              <a:t>velocity</a:t>
            </a:r>
            <a:r>
              <a:rPr lang="en-US" sz="2800" dirty="0" smtClean="0"/>
              <a:t>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as well.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 and a public cloud service.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continuous delivery </a:t>
            </a:r>
            <a:r>
              <a:rPr lang="en-US" dirty="0" smtClean="0"/>
              <a:t>process ensures that 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organizations fanatically collect data.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issues.</a:t>
            </a:r>
          </a:p>
          <a:p>
            <a:pPr lvl="1"/>
            <a:r>
              <a:rPr lang="en-US" dirty="0" smtClean="0"/>
              <a:t>Weed out non-actionable notifications (log but don’t email).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self-healing.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a traditional IT organization into a DevOps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 smtClean="0"/>
              <a:t>7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smtClean="0"/>
              <a:t>Chapters </a:t>
            </a:r>
            <a:r>
              <a:rPr lang="en-US" smtClean="0"/>
              <a:t>5 &amp; 6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number of changes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would manage the risk of change by:</a:t>
            </a:r>
          </a:p>
          <a:p>
            <a:pPr lvl="1"/>
            <a:r>
              <a:rPr lang="en-US" dirty="0" smtClean="0"/>
              <a:t>Changing infrequently and only when absolutely necessary.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levels.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change windows.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93" y="2162473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</a:t>
            </a:r>
            <a:br>
              <a:rPr lang="en-US" dirty="0" smtClean="0"/>
            </a:br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make changes often.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the more things we have </a:t>
            </a:r>
            <a:br>
              <a:rPr lang="en-US" dirty="0" smtClean="0"/>
            </a:br>
            <a:r>
              <a:rPr lang="en-US" dirty="0" smtClean="0"/>
              <a:t>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12385</TotalTime>
  <Words>2130</Words>
  <Application>Microsoft Macintosh PowerPoint</Application>
  <PresentationFormat>On-screen Show (4:3)</PresentationFormat>
  <Paragraphs>345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Segoe UI</vt:lpstr>
      <vt:lpstr>Segoe UI Semilight</vt:lpstr>
      <vt:lpstr>Office Theme</vt:lpstr>
      <vt:lpstr>DevOps &amp; Cloud Infrastructure SEIS 665 Week 8: DevOps</vt:lpstr>
      <vt:lpstr>Agenda</vt:lpstr>
      <vt:lpstr>DevOps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190</cp:revision>
  <dcterms:created xsi:type="dcterms:W3CDTF">2016-04-01T03:52:31Z</dcterms:created>
  <dcterms:modified xsi:type="dcterms:W3CDTF">2017-08-24T02:29:20Z</dcterms:modified>
</cp:coreProperties>
</file>